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3"/>
    <p:sldId id="258" r:id="rId4"/>
    <p:sldId id="257" r:id="rId5"/>
    <p:sldId id="259" r:id="rId6"/>
    <p:sldId id="260" r:id="rId7"/>
    <p:sldId id="270" r:id="rId8"/>
    <p:sldId id="261" r:id="rId9"/>
    <p:sldId id="273" r:id="rId10"/>
    <p:sldId id="263" r:id="rId11"/>
    <p:sldId id="264" r:id="rId12"/>
    <p:sldId id="265" r:id="rId13"/>
    <p:sldId id="266" r:id="rId14"/>
    <p:sldId id="267" r:id="rId15"/>
    <p:sldId id="272" r:id="rId16"/>
    <p:sldId id="268" r:id="rId18"/>
    <p:sldId id="26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9B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320" cy="7632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notesMaster" Target="notesMasters/notesMaster1.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wmf"/><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2.bin"/><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4.xml"/><Relationship Id="rId2" Type="http://schemas.openxmlformats.org/officeDocument/2006/relationships/image" Target="../media/image6.wmf"/><Relationship Id="rId1" Type="http://schemas.openxmlformats.org/officeDocument/2006/relationships/oleObject" Target="../embeddings/oleObject4.bin"/></Relationships>
</file>

<file path=ppt/slides/_rels/slide10.xml.rels><?xml version="1.0" encoding="UTF-8" standalone="yes"?>
<Relationships xmlns="http://schemas.openxmlformats.org/package/2006/relationships"><Relationship Id="rId5" Type="http://schemas.openxmlformats.org/officeDocument/2006/relationships/vmlDrawing" Target="../drawings/vmlDrawing5.vml"/><Relationship Id="rId4" Type="http://schemas.openxmlformats.org/officeDocument/2006/relationships/slideLayout" Target="../slideLayouts/slideLayout2.xml"/><Relationship Id="rId3" Type="http://schemas.openxmlformats.org/officeDocument/2006/relationships/image" Target="../media/image14.png"/><Relationship Id="rId2" Type="http://schemas.openxmlformats.org/officeDocument/2006/relationships/image" Target="../media/image6.wmf"/><Relationship Id="rId1" Type="http://schemas.openxmlformats.org/officeDocument/2006/relationships/oleObject" Target="../embeddings/oleObject5.bin"/></Relationships>
</file>

<file path=ppt/slides/_rels/slide11.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vmlDrawing" Target="../drawings/vmlDrawing9.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9.bin"/><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10.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10.bin"/></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3053715" y="2291715"/>
            <a:ext cx="9072880" cy="3733165"/>
            <a:chOff x="4393" y="1789"/>
            <a:chExt cx="14288" cy="6278"/>
          </a:xfrm>
        </p:grpSpPr>
        <p:pic>
          <p:nvPicPr>
            <p:cNvPr id="8" name="Picture 7"/>
            <p:cNvPicPr>
              <a:picLocks noChangeAspect="1"/>
            </p:cNvPicPr>
            <p:nvPr/>
          </p:nvPicPr>
          <p:blipFill>
            <a:blip r:embed="rId2"/>
            <a:stretch>
              <a:fillRect/>
            </a:stretch>
          </p:blipFill>
          <p:spPr>
            <a:xfrm>
              <a:off x="4393"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2910205" y="158750"/>
            <a:ext cx="9144000"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THỜI TRANG</a:t>
            </a:r>
            <a:br>
              <a:rPr lang="en-US" sz="1600" cap="none" dirty="0" smtClean="0"/>
            </a:b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NGÀNH MAY</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17" name="Picture 16"/>
          <p:cNvPicPr>
            <a:picLocks noChangeAspect="1"/>
          </p:cNvPicPr>
          <p:nvPr/>
        </p:nvPicPr>
        <p:blipFill>
          <a:blip r:embed="rId4"/>
          <a:stretch>
            <a:fillRect/>
          </a:stretch>
        </p:blipFill>
        <p:spPr>
          <a:xfrm>
            <a:off x="11130915" y="-6985"/>
            <a:ext cx="1071245" cy="112649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90270" y="190500"/>
            <a:ext cx="10034270" cy="1323340"/>
          </a:xfrm>
        </p:spPr>
        <p:txBody>
          <a:bodyPr/>
          <a:p>
            <a:pPr algn="ctr"/>
            <a:r>
              <a:rPr lang="vi-VN" altLang="en-US">
                <a:solidFill>
                  <a:schemeClr val="accent1">
                    <a:lumMod val="50000"/>
                  </a:schemeClr>
                </a:solidFill>
              </a:rPr>
              <a:t>Chương 1 : TỔNG QUAN VỀ CÔNG TÁC QUẢN LÝ ĐƠN HÀNG NGÀNH MAY</a:t>
            </a:r>
            <a:endParaRPr lang="vi-VN" altLang="en-US">
              <a:solidFill>
                <a:schemeClr val="accent1">
                  <a:lumMod val="50000"/>
                </a:schemeClr>
              </a:solidFill>
            </a:endParaRPr>
          </a:p>
        </p:txBody>
      </p:sp>
      <p:pic>
        <p:nvPicPr>
          <p:cNvPr id="6" name="Content Placeholder 5"/>
          <p:cNvPicPr>
            <a:picLocks noChangeAspect="1"/>
          </p:cNvPicPr>
          <p:nvPr>
            <p:ph idx="1"/>
          </p:nvPr>
        </p:nvPicPr>
        <p:blipFill>
          <a:blip r:embed="rId1"/>
          <a:stretch>
            <a:fillRect/>
          </a:stretch>
        </p:blipFill>
        <p:spPr>
          <a:xfrm>
            <a:off x="1764665" y="1513840"/>
            <a:ext cx="8662670" cy="5197475"/>
          </a:xfrm>
          <a:prstGeom prst="rect">
            <a:avLst/>
          </a:prstGeom>
        </p:spPr>
      </p:pic>
      <p:graphicFrame>
        <p:nvGraphicFramePr>
          <p:cNvPr id="7" name="Object 6"/>
          <p:cNvGraphicFramePr/>
          <p:nvPr/>
        </p:nvGraphicFramePr>
        <p:xfrm>
          <a:off x="-50165" y="825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50165" y="825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3135" y="-10160"/>
            <a:ext cx="10972800" cy="582613"/>
          </a:xfrm>
        </p:spPr>
        <p:txBody>
          <a:bodyPr/>
          <a:p>
            <a:r>
              <a:rPr lang="vi-VN" altLang="en-US">
                <a:solidFill>
                  <a:schemeClr val="accent1">
                    <a:lumMod val="50000"/>
                  </a:schemeClr>
                </a:solidFill>
                <a:effectLst/>
              </a:rPr>
              <a:t>1.1 MỤC TIÊU</a:t>
            </a:r>
            <a:endParaRPr lang="vi-VN" altLang="en-US">
              <a:solidFill>
                <a:schemeClr val="accent1">
                  <a:lumMod val="50000"/>
                </a:schemeClr>
              </a:solidFill>
              <a:effectLst/>
            </a:endParaRPr>
          </a:p>
        </p:txBody>
      </p:sp>
      <p:sp>
        <p:nvSpPr>
          <p:cNvPr id="7" name="Horizontal Scroll 6"/>
          <p:cNvSpPr/>
          <p:nvPr/>
        </p:nvSpPr>
        <p:spPr>
          <a:xfrm>
            <a:off x="953135"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400175"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Giải thích được </a:t>
            </a:r>
            <a:r>
              <a:rPr lang="vi-VN" altLang="en-US" sz="2000" b="1">
                <a:latin typeface="Arial" panose="020B0604020202020204"/>
                <a:cs typeface="Arial" panose="020B0604020202020204"/>
              </a:rPr>
              <a:t>vai trò, </a:t>
            </a:r>
            <a:r>
              <a:rPr lang="en-US" sz="2000" b="1">
                <a:latin typeface="Arial" panose="020B0604020202020204"/>
                <a:cs typeface="Arial" panose="020B0604020202020204"/>
              </a:rPr>
              <a:t>nhiệm vụ của nhân viên quản lý đơn hàng.</a:t>
            </a:r>
            <a:endParaRPr lang="en-US" sz="2000" b="1">
              <a:latin typeface="Arial" panose="020B0604020202020204"/>
              <a:cs typeface="Arial" panose="020B0604020202020204"/>
            </a:endParaRPr>
          </a:p>
        </p:txBody>
      </p:sp>
      <p:sp>
        <p:nvSpPr>
          <p:cNvPr id="9" name="Horizontal Scroll 8"/>
          <p:cNvSpPr/>
          <p:nvPr/>
        </p:nvSpPr>
        <p:spPr>
          <a:xfrm>
            <a:off x="1791970"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4" name="Content Placeholder 3"/>
          <p:cNvPicPr>
            <a:picLocks noChangeAspect="1"/>
          </p:cNvPicPr>
          <p:nvPr>
            <p:ph idx="1"/>
          </p:nvPr>
        </p:nvPicPr>
        <p:blipFill>
          <a:blip r:embed="rId1"/>
          <a:stretch>
            <a:fillRect/>
          </a:stretch>
        </p:blipFill>
        <p:spPr>
          <a:xfrm>
            <a:off x="6985" y="-10160"/>
            <a:ext cx="946150" cy="9842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animBg="1"/>
      <p:bldP spid="7" grpId="1" animBg="1"/>
      <p:bldP spid="8" grpId="0" animBg="1"/>
      <p:bldP spid="8" grpId="1" animBg="1"/>
      <p:bldP spid="9" grpId="0" animBg="1"/>
      <p:bldP spid="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35990" y="190500"/>
            <a:ext cx="10646410" cy="983615"/>
          </a:xfrm>
          <a:noFill/>
        </p:spPr>
        <p:txBody>
          <a:bodyPr>
            <a:scene3d>
              <a:camera prst="orthographicFront"/>
              <a:lightRig rig="threePt" dir="t"/>
            </a:scene3d>
          </a:bodyPr>
          <a:p>
            <a:r>
              <a:rPr lang="vi-VN" altLang="en-US">
                <a:solidFill>
                  <a:schemeClr val="accent1">
                    <a:lumMod val="50000"/>
                  </a:schemeClr>
                </a:solidFill>
                <a:effectLst>
                  <a:outerShdw blurRad="38100" dist="25400" dir="5400000" algn="ctr" rotWithShape="0">
                    <a:srgbClr val="6E747A">
                      <a:alpha val="43000"/>
                    </a:srgbClr>
                  </a:outerShdw>
                </a:effectLst>
                <a:uFillTx/>
              </a:rPr>
              <a:t>2.1 KHÁI QUÁT CHUNG VỀ QUẢN LÝ ĐƠN HÀNG NGÀNH MAY </a:t>
            </a:r>
            <a:endParaRPr lang="vi-VN" altLang="en-US">
              <a:solidFill>
                <a:schemeClr val="accent1">
                  <a:lumMod val="50000"/>
                </a:schemeClr>
              </a:solidFill>
              <a:effectLst>
                <a:outerShdw blurRad="38100" dist="25400" dir="5400000" algn="ctr" rotWithShape="0">
                  <a:srgbClr val="6E747A">
                    <a:alpha val="43000"/>
                  </a:srgbClr>
                </a:outerShdw>
              </a:effectLst>
              <a:uFillTx/>
            </a:endParaRPr>
          </a:p>
        </p:txBody>
      </p:sp>
      <p:pic>
        <p:nvPicPr>
          <p:cNvPr id="4" name="Content Placeholder 3"/>
          <p:cNvPicPr>
            <a:picLocks noChangeAspect="1"/>
          </p:cNvPicPr>
          <p:nvPr>
            <p:ph idx="1"/>
          </p:nvPr>
        </p:nvPicPr>
        <p:blipFill>
          <a:blip r:embed="rId1"/>
          <a:stretch>
            <a:fillRect/>
          </a:stretch>
        </p:blipFill>
        <p:spPr>
          <a:xfrm>
            <a:off x="1882775" y="1358900"/>
            <a:ext cx="7651750" cy="5297805"/>
          </a:xfrm>
          <a:prstGeom prst="rect">
            <a:avLst/>
          </a:prstGeom>
        </p:spPr>
      </p:pic>
      <p:pic>
        <p:nvPicPr>
          <p:cNvPr id="5" name="Picture 4"/>
          <p:cNvPicPr>
            <a:picLocks noChangeAspect="1"/>
          </p:cNvPicPr>
          <p:nvPr/>
        </p:nvPicPr>
        <p:blipFill>
          <a:blip r:embed="rId2"/>
          <a:stretch>
            <a:fillRect/>
          </a:stretch>
        </p:blipFill>
        <p:spPr>
          <a:xfrm>
            <a:off x="-10160" y="26670"/>
            <a:ext cx="946150" cy="9842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6310" y="190500"/>
            <a:ext cx="10626090" cy="582930"/>
          </a:xfrm>
        </p:spPr>
        <p:txBody>
          <a:bodyPr/>
          <a:p>
            <a:r>
              <a:rPr lang="vi-VN" altLang="en-US"/>
              <a:t>2.1.1 Khái niệm:</a:t>
            </a:r>
            <a:endParaRPr lang="vi-VN" altLang="en-US"/>
          </a:p>
        </p:txBody>
      </p:sp>
      <p:sp>
        <p:nvSpPr>
          <p:cNvPr id="3" name="Content Placeholder 2"/>
          <p:cNvSpPr>
            <a:spLocks noGrp="1"/>
          </p:cNvSpPr>
          <p:nvPr>
            <p:ph sz="half" idx="1"/>
          </p:nvPr>
        </p:nvSpPr>
        <p:spPr>
          <a:xfrm>
            <a:off x="956945" y="974090"/>
            <a:ext cx="9839960" cy="1220470"/>
          </a:xfrm>
        </p:spPr>
        <p:txBody>
          <a:bodyPr/>
          <a:p>
            <a:r>
              <a:rPr lang="en-US" sz="2800"/>
              <a:t>Đơn hàng ngành may là những hợp đồng sản xuất sản phẩm may cụ thể: áo khoác, quần, váy, đầm,…</a:t>
            </a:r>
            <a:endParaRPr lang="en-US" sz="2800"/>
          </a:p>
          <a:p>
            <a:pPr marL="0" indent="0">
              <a:buNone/>
            </a:pPr>
            <a:endParaRPr lang="en-US" sz="2800"/>
          </a:p>
        </p:txBody>
      </p:sp>
      <p:pic>
        <p:nvPicPr>
          <p:cNvPr id="4" name="Picture 3"/>
          <p:cNvPicPr>
            <a:picLocks noChangeAspect="1"/>
          </p:cNvPicPr>
          <p:nvPr/>
        </p:nvPicPr>
        <p:blipFill>
          <a:blip r:embed="rId1"/>
          <a:stretch>
            <a:fillRect/>
          </a:stretch>
        </p:blipFill>
        <p:spPr>
          <a:xfrm>
            <a:off x="10795" y="-10160"/>
            <a:ext cx="946150" cy="984250"/>
          </a:xfrm>
          <a:prstGeom prst="rect">
            <a:avLst/>
          </a:prstGeom>
        </p:spPr>
      </p:pic>
      <p:pic>
        <p:nvPicPr>
          <p:cNvPr id="5" name="Content Placeholder 4"/>
          <p:cNvPicPr>
            <a:picLocks noChangeAspect="1"/>
          </p:cNvPicPr>
          <p:nvPr>
            <p:ph sz="half" idx="2"/>
          </p:nvPr>
        </p:nvPicPr>
        <p:blipFill>
          <a:blip r:embed="rId2"/>
          <a:stretch>
            <a:fillRect/>
          </a:stretch>
        </p:blipFill>
        <p:spPr>
          <a:xfrm>
            <a:off x="10795" y="1939290"/>
            <a:ext cx="6388100" cy="3909060"/>
          </a:xfrm>
          <a:prstGeom prst="rect">
            <a:avLst/>
          </a:prstGeom>
        </p:spPr>
      </p:pic>
      <p:pic>
        <p:nvPicPr>
          <p:cNvPr id="6" name="Picture 5"/>
          <p:cNvPicPr>
            <a:picLocks noChangeAspect="1"/>
          </p:cNvPicPr>
          <p:nvPr/>
        </p:nvPicPr>
        <p:blipFill>
          <a:blip r:embed="rId3"/>
          <a:stretch>
            <a:fillRect/>
          </a:stretch>
        </p:blipFill>
        <p:spPr>
          <a:xfrm>
            <a:off x="6106795" y="2743200"/>
            <a:ext cx="6130925" cy="4093210"/>
          </a:xfrm>
          <a:prstGeom prst="rect">
            <a:avLst/>
          </a:prstGeom>
        </p:spPr>
      </p:pic>
      <p:grpSp>
        <p:nvGrpSpPr>
          <p:cNvPr id="9" name="Group 8"/>
          <p:cNvGrpSpPr/>
          <p:nvPr/>
        </p:nvGrpSpPr>
        <p:grpSpPr>
          <a:xfrm>
            <a:off x="10795" y="1929130"/>
            <a:ext cx="12226290" cy="4897120"/>
            <a:chOff x="17" y="3038"/>
            <a:chExt cx="19254" cy="7712"/>
          </a:xfrm>
        </p:grpSpPr>
        <p:pic>
          <p:nvPicPr>
            <p:cNvPr id="7" name="Content Placeholder 4"/>
            <p:cNvPicPr>
              <a:picLocks noChangeAspect="1"/>
            </p:cNvPicPr>
            <p:nvPr/>
          </p:nvPicPr>
          <p:blipFill>
            <a:blip r:embed="rId2"/>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3"/>
            <a:stretch>
              <a:fillRect/>
            </a:stretch>
          </p:blipFill>
          <p:spPr>
            <a:xfrm>
              <a:off x="9617" y="4304"/>
              <a:ext cx="9655" cy="6446"/>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ox(in)">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1"/>
          <p:cNvSpPr>
            <a:spLocks noGrp="1"/>
          </p:cNvSpPr>
          <p:nvPr/>
        </p:nvSpPr>
        <p:spPr>
          <a:xfrm>
            <a:off x="956945" y="64770"/>
            <a:ext cx="10624820" cy="58293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r>
              <a:rPr lang="vi-VN" altLang="en-US"/>
              <a:t>2.1.1 Khái niệm:</a:t>
            </a:r>
            <a:endParaRPr lang="vi-VN" altLang="en-US"/>
          </a:p>
        </p:txBody>
      </p:sp>
      <p:sp>
        <p:nvSpPr>
          <p:cNvPr id="5" name="Content Placeholder 2"/>
          <p:cNvSpPr>
            <a:spLocks noGrp="1"/>
          </p:cNvSpPr>
          <p:nvPr/>
        </p:nvSpPr>
        <p:spPr>
          <a:xfrm>
            <a:off x="10795" y="361315"/>
            <a:ext cx="11025505" cy="2870200"/>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800"/>
          </a:p>
          <a:p>
            <a:r>
              <a:rPr lang="en-US" sz="2800"/>
              <a:t>QLĐH 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6" name="Picture 5"/>
          <p:cNvPicPr>
            <a:picLocks noChangeAspect="1"/>
          </p:cNvPicPr>
          <p:nvPr/>
        </p:nvPicPr>
        <p:blipFill>
          <a:blip r:embed="rId1"/>
          <a:stretch>
            <a:fillRect/>
          </a:stretch>
        </p:blipFill>
        <p:spPr>
          <a:xfrm>
            <a:off x="10795" y="-10160"/>
            <a:ext cx="946150" cy="984250"/>
          </a:xfrm>
          <a:prstGeom prst="rect">
            <a:avLst/>
          </a:prstGeom>
        </p:spPr>
      </p:pic>
      <p:pic>
        <p:nvPicPr>
          <p:cNvPr id="7" name="Content Placeholder 6"/>
          <p:cNvPicPr>
            <a:picLocks noChangeAspect="1"/>
          </p:cNvPicPr>
          <p:nvPr>
            <p:ph idx="1"/>
          </p:nvPr>
        </p:nvPicPr>
        <p:blipFill>
          <a:blip r:embed="rId2"/>
          <a:stretch>
            <a:fillRect/>
          </a:stretch>
        </p:blipFill>
        <p:spPr>
          <a:xfrm>
            <a:off x="1502410" y="3251835"/>
            <a:ext cx="8716645" cy="35153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49960" y="158750"/>
            <a:ext cx="10071735" cy="582930"/>
          </a:xfrm>
        </p:spPr>
        <p:txBody>
          <a:bodyPr/>
          <a:p>
            <a:r>
              <a:rPr lang="vi-VN" altLang="en-US"/>
              <a:t>2.1.2 Vai trò:</a:t>
            </a:r>
            <a:endParaRPr lang="vi-VN" altLang="en-US"/>
          </a:p>
        </p:txBody>
      </p:sp>
      <p:pic>
        <p:nvPicPr>
          <p:cNvPr id="4" name="Picture 1"/>
          <p:cNvPicPr>
            <a:picLocks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174750"/>
            <a:ext cx="7650480" cy="4953000"/>
          </a:xfrm>
          <a:prstGeom prst="rect">
            <a:avLst/>
          </a:prstGeom>
          <a:noFill/>
        </p:spPr>
      </p:pic>
      <p:graphicFrame>
        <p:nvGraphicFramePr>
          <p:cNvPr id="7" name="Object 6"/>
          <p:cNvGraphicFramePr/>
          <p:nvPr/>
        </p:nvGraphicFramePr>
        <p:xfrm>
          <a:off x="8255" y="952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8255" y="952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Rectangle 4"/>
          <p:cNvSpPr/>
          <p:nvPr/>
        </p:nvSpPr>
        <p:spPr>
          <a:xfrm>
            <a:off x="-16510" y="4897120"/>
            <a:ext cx="4681220" cy="200342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grpSp>
        <p:nvGrpSpPr>
          <p:cNvPr id="17" name="Group 16"/>
          <p:cNvGrpSpPr/>
          <p:nvPr/>
        </p:nvGrpSpPr>
        <p:grpSpPr>
          <a:xfrm rot="0">
            <a:off x="-29210" y="1064260"/>
            <a:ext cx="11408410" cy="5760085"/>
            <a:chOff x="-46" y="1676"/>
            <a:chExt cx="17966" cy="9071"/>
          </a:xfrm>
        </p:grpSpPr>
        <p:sp>
          <p:nvSpPr>
            <p:cNvPr id="4" name="Oval 3"/>
            <p:cNvSpPr/>
            <p:nvPr/>
          </p:nvSpPr>
          <p:spPr>
            <a:xfrm>
              <a:off x="5095" y="5390"/>
              <a:ext cx="7980" cy="1787"/>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46" y="1676"/>
              <a:ext cx="7392" cy="3155"/>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p>
              <a:pPr algn="just"/>
              <a:r>
                <a:rPr lang="en-US" sz="2000" dirty="0" err="1" smtClean="0">
                  <a:solidFill>
                    <a:schemeClr val="tx1"/>
                  </a:solidFill>
                  <a:latin typeface="Arial" panose="020B0604020202020204"/>
                  <a:cs typeface="Arial" panose="020B0604020202020204"/>
                </a:rPr>
                <a:t>Là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đầu</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mối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10522" y="1770"/>
              <a:ext cx="7399" cy="315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10522" y="7593"/>
              <a:ext cx="7398" cy="3154"/>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12307" y="4979"/>
              <a:ext cx="1079" cy="842"/>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0" name="Right Arrow 9"/>
            <p:cNvSpPr/>
            <p:nvPr/>
          </p:nvSpPr>
          <p:spPr>
            <a:xfrm rot="14125564">
              <a:off x="4986" y="4863"/>
              <a:ext cx="1079" cy="842"/>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1" name="Right Arrow 10"/>
            <p:cNvSpPr/>
            <p:nvPr/>
          </p:nvSpPr>
          <p:spPr>
            <a:xfrm rot="2857854">
              <a:off x="12317" y="6773"/>
              <a:ext cx="1079" cy="842"/>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2" name="Right Arrow 11"/>
            <p:cNvSpPr/>
            <p:nvPr/>
          </p:nvSpPr>
          <p:spPr>
            <a:xfrm rot="8010904">
              <a:off x="4962" y="6913"/>
              <a:ext cx="1079" cy="842"/>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3" name="TextBox 11"/>
            <p:cNvSpPr txBox="1"/>
            <p:nvPr/>
          </p:nvSpPr>
          <p:spPr>
            <a:xfrm>
              <a:off x="15317" y="7176"/>
              <a:ext cx="291" cy="582"/>
            </a:xfrm>
            <a:prstGeom prst="rect">
              <a:avLst/>
            </a:prstGeom>
            <a:noFill/>
          </p:spPr>
          <p:txBody>
            <a:bodyPr wrap="none" rtlCol="0">
              <a:spAutoFit/>
            </a:bodyPr>
            <a:p>
              <a:endParaRPr lang="en-US" dirty="0"/>
            </a:p>
          </p:txBody>
        </p:sp>
      </p:grpSp>
      <p:sp>
        <p:nvSpPr>
          <p:cNvPr id="14" name="Title 13"/>
          <p:cNvSpPr>
            <a:spLocks noGrp="1"/>
          </p:cNvSpPr>
          <p:nvPr>
            <p:ph type="title"/>
          </p:nvPr>
        </p:nvSpPr>
        <p:spPr>
          <a:xfrm>
            <a:off x="911860" y="209550"/>
            <a:ext cx="10972800" cy="582613"/>
          </a:xfrm>
        </p:spPr>
        <p:txBody>
          <a:bodyPr/>
          <a:p>
            <a:r>
              <a:rPr lang="vi-VN" altLang="en-US">
                <a:sym typeface="+mn-ea"/>
              </a:rPr>
              <a:t>2.1.2 Vai trò:</a:t>
            </a:r>
            <a:endParaRPr lang="en-US"/>
          </a:p>
        </p:txBody>
      </p:sp>
      <p:graphicFrame>
        <p:nvGraphicFramePr>
          <p:cNvPr id="15" name="Object 14"/>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16"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linds(horizontal)">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11860" y="209550"/>
            <a:ext cx="10972800" cy="582613"/>
          </a:xfrm>
        </p:spPr>
        <p:txBody>
          <a:bodyPr/>
          <a:p>
            <a:r>
              <a:rPr lang="vi-VN" altLang="en-US">
                <a:sym typeface="+mn-ea"/>
              </a:rPr>
              <a:t>2.1.2 Vai trò:</a:t>
            </a:r>
            <a:endParaRPr lang="en-US"/>
          </a:p>
        </p:txBody>
      </p:sp>
      <p:sp>
        <p:nvSpPr>
          <p:cNvPr id="3" name="Content Placeholder 2"/>
          <p:cNvSpPr>
            <a:spLocks noGrp="1"/>
          </p:cNvSpPr>
          <p:nvPr>
            <p:ph sz="half" idx="1"/>
          </p:nvPr>
        </p:nvSpPr>
        <p:spPr>
          <a:xfrm>
            <a:off x="160655" y="991235"/>
            <a:ext cx="11640820" cy="5638165"/>
          </a:xfrm>
        </p:spPr>
        <p:txBody>
          <a:bodyPr/>
          <a:p>
            <a:r>
              <a:rPr lang="vi-VN" altLang="en-US" sz="2800"/>
              <a:t>Đ</a:t>
            </a:r>
            <a:r>
              <a:rPr lang="en-US" sz="2800"/>
              <a:t>ể có thể tiếp nhận thông tin, xử lý thông tin, chuyển giao thông tin, truyền đạt thông tin từ phía khách hàng, nhà cung cấp và các bộ phận liên quan một cách nhanh chóng chính xác đảm bảo sản xuất được liên tục tránh mọi sự trì hoãn. Đồng thời quản lý đơn hàng tốt sẽ tạo thuận lợi cho các bộ phận khác sắp xếp bố trí công việc triển khai và hoàn thành đơn hàng ở mức độ tốt nhất</a:t>
            </a:r>
            <a:endParaRPr lang="en-US" sz="2800"/>
          </a:p>
          <a:p>
            <a:r>
              <a:rPr lang="en-US" sz="2800">
                <a:sym typeface="+mn-ea"/>
              </a:rPr>
              <a:t>Chuẩn bị đầu vào và đầu ra cho sản xuất: Tài liệu kỹ thuật, NPL, thông tin sản xuất , các thủ tục nhập và xuất hàng</a:t>
            </a:r>
            <a:endParaRPr lang="en-US" sz="2800"/>
          </a:p>
          <a:p>
            <a:r>
              <a:rPr lang="en-US" sz="2800">
                <a:sym typeface="+mn-ea"/>
              </a:rPr>
              <a:t>Tạo dựng mối quan hệ và làm hài lòng mọi yêu cầu của khách hàng</a:t>
            </a:r>
            <a:endParaRPr lang="en-US" sz="2800"/>
          </a:p>
          <a:p>
            <a:r>
              <a:rPr lang="en-US" sz="2800">
                <a:sym typeface="+mn-ea"/>
              </a:rPr>
              <a:t>Tạo dựng hình ảnh và uy tín của công ty</a:t>
            </a:r>
            <a:endParaRPr lang="en-US" sz="2800"/>
          </a:p>
          <a:p>
            <a:r>
              <a:rPr lang="en-US" sz="2800">
                <a:sym typeface="+mn-ea"/>
              </a:rPr>
              <a:t>Duy trì hoạt động sản xuất kinh doanh và tối ưu hóa lợi nhuận thu được</a:t>
            </a:r>
            <a:endParaRPr lang="en-US" sz="2800"/>
          </a:p>
          <a:p>
            <a:pPr marL="0" indent="0">
              <a:buNone/>
            </a:pPr>
            <a:endParaRPr lang="en-US" sz="2800"/>
          </a:p>
        </p:txBody>
      </p:sp>
      <p:graphicFrame>
        <p:nvGraphicFramePr>
          <p:cNvPr id="7" name="Object 6"/>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ox(in)">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ox(in)">
                                      <p:cBhvr>
                                        <p:cTn id="3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72820" y="147955"/>
            <a:ext cx="10609580" cy="582930"/>
          </a:xfrm>
        </p:spPr>
        <p:txBody>
          <a:bodyPr/>
          <a:p>
            <a:r>
              <a:rPr lang="vi-VN" altLang="en-US"/>
              <a:t>2.1.3 Nhiệm vụ:</a:t>
            </a:r>
            <a:endParaRPr lang="vi-VN" altLang="en-US"/>
          </a:p>
        </p:txBody>
      </p:sp>
      <p:sp>
        <p:nvSpPr>
          <p:cNvPr id="5" name="Content Placeholder 4"/>
          <p:cNvSpPr/>
          <p:nvPr>
            <p:ph idx="1"/>
          </p:nvPr>
        </p:nvSpPr>
        <p:spPr>
          <a:xfrm>
            <a:off x="137795" y="1060450"/>
            <a:ext cx="6222365" cy="5765165"/>
          </a:xfrm>
        </p:spPr>
        <p:txBody>
          <a:bodyPr/>
          <a:p>
            <a:r>
              <a:rPr lang="en-US" sz="28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800">
                <a:sym typeface="+mn-ea"/>
              </a:rPr>
              <a:t>khách hàng</a:t>
            </a:r>
            <a:r>
              <a:rPr lang="en-US" sz="2800"/>
              <a:t>.</a:t>
            </a:r>
            <a:endParaRPr lang="en-US" sz="2800"/>
          </a:p>
          <a:p>
            <a:r>
              <a:rPr lang="en-US" sz="2800"/>
              <a:t>Liên hệ với nhà cung cấp trong việc phát triển mẫu NPL (Lab dips vải, làm mẫu phụ liệu), đặt hàng và giải quyết các vấn đề phát sinh liên quan đến số lượng, chất lượng và tiến độ nhập NPL.</a:t>
            </a:r>
            <a:endParaRPr lang="en-US" sz="2800"/>
          </a:p>
          <a:p>
            <a:pPr marL="0" indent="0">
              <a:buNone/>
            </a:pPr>
            <a:endParaRPr lang="en-US" sz="2800"/>
          </a:p>
        </p:txBody>
      </p:sp>
      <p:graphicFrame>
        <p:nvGraphicFramePr>
          <p:cNvPr id="7" name="Object 6"/>
          <p:cNvGraphicFramePr/>
          <p:nvPr/>
        </p:nvGraphicFramePr>
        <p:xfrm>
          <a:off x="-41910" y="-14605"/>
          <a:ext cx="1014730" cy="107442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41910" y="-14605"/>
                        <a:ext cx="1014730" cy="1074420"/>
                      </a:xfrm>
                      <a:prstGeom prst="rect">
                        <a:avLst/>
                      </a:prstGeom>
                    </p:spPr>
                  </p:pic>
                </p:oleObj>
              </mc:Fallback>
            </mc:AlternateContent>
          </a:graphicData>
        </a:graphic>
      </p:graphicFrame>
      <p:pic>
        <p:nvPicPr>
          <p:cNvPr id="4" name="Content Placeholder 3"/>
          <p:cNvPicPr>
            <a:picLocks noChangeAspect="1"/>
          </p:cNvPicPr>
          <p:nvPr>
            <p:ph sz="half" idx="2"/>
          </p:nvPr>
        </p:nvPicPr>
        <p:blipFill>
          <a:blip r:embed="rId3"/>
          <a:stretch>
            <a:fillRect/>
          </a:stretch>
        </p:blipFill>
        <p:spPr>
          <a:xfrm>
            <a:off x="6199505" y="1174750"/>
            <a:ext cx="4923155" cy="5459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box(in)">
                                      <p:cBhvr>
                                        <p:cTn id="21"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a:sym typeface="+mn-ea"/>
              </a:rPr>
              <a:t>2.1.3 Nhiệm vụ:</a:t>
            </a:r>
            <a:endParaRPr lang="en-US"/>
          </a:p>
        </p:txBody>
      </p:sp>
      <p:sp>
        <p:nvSpPr>
          <p:cNvPr id="3" name="Content Placeholder 2"/>
          <p:cNvSpPr>
            <a:spLocks noGrp="1"/>
          </p:cNvSpPr>
          <p:nvPr>
            <p:ph idx="1"/>
          </p:nvPr>
        </p:nvSpPr>
        <p:spPr>
          <a:xfrm>
            <a:off x="267970" y="1164590"/>
            <a:ext cx="10951210" cy="4953000"/>
          </a:xfrm>
        </p:spPr>
        <p:txBody>
          <a:bodyPr/>
          <a:p>
            <a:r>
              <a:rPr lang="en-US" sz="2800">
                <a:sym typeface="+mn-ea"/>
              </a:rPr>
              <a:t>Phối hợp với các bộ phận để chuẩn bị tốt hồ sơ, tài liệu kĩ thuật, rập, sơ đồ, mẫu, … cho sản xuất.</a:t>
            </a:r>
            <a:endParaRPr lang="en-US" sz="2800"/>
          </a:p>
          <a:p>
            <a:r>
              <a:rPr lang="en-US" sz="2800">
                <a:sym typeface="+mn-ea"/>
              </a:rPr>
              <a:t>Ghi nhận và xử lý kịp thời những phản hồi từ khách hàng và nhà máy nhằm hạn chế thấp nhất những rủi ro phát sinh trong quá trình </a:t>
            </a:r>
            <a:r>
              <a:rPr lang="en-US" sz="2800">
                <a:sym typeface="+mn-ea"/>
              </a:rPr>
              <a:t>sản xuất</a:t>
            </a:r>
            <a:r>
              <a:rPr lang="en-US" sz="2800">
                <a:sym typeface="+mn-ea"/>
              </a:rPr>
              <a:t>.</a:t>
            </a:r>
            <a:endParaRPr lang="en-US" sz="2800"/>
          </a:p>
          <a:p>
            <a:r>
              <a:rPr lang="en-US" sz="2800">
                <a:sym typeface="+mn-ea"/>
              </a:rPr>
              <a:t>Đảm bảo các thông tin liên quan đến </a:t>
            </a:r>
            <a:r>
              <a:rPr lang="en-US" sz="2800">
                <a:sym typeface="+mn-ea"/>
              </a:rPr>
              <a:t>sản xuất</a:t>
            </a:r>
            <a:r>
              <a:rPr lang="en-US" sz="2800">
                <a:sym typeface="+mn-ea"/>
              </a:rPr>
              <a:t> được giải quyết kịp thời, tránh mọi sự trì hoãn nhằm tạo mọi điều kiện thuận lợi cho các bộ phận </a:t>
            </a:r>
            <a:r>
              <a:rPr lang="en-US" sz="2800">
                <a:sym typeface="+mn-ea"/>
              </a:rPr>
              <a:t>sản xuất</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3970" y="-38735"/>
          <a:ext cx="1004570" cy="104140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3970" y="-38735"/>
                        <a:ext cx="1004570" cy="104140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a:sym typeface="+mn-ea"/>
              </a:rPr>
              <a:t>2.1.3 Nhiệm vụ:</a:t>
            </a:r>
            <a:endParaRPr lang="en-US"/>
          </a:p>
        </p:txBody>
      </p:sp>
      <p:sp>
        <p:nvSpPr>
          <p:cNvPr id="3" name="Content Placeholder 2"/>
          <p:cNvSpPr>
            <a:spLocks noGrp="1"/>
          </p:cNvSpPr>
          <p:nvPr>
            <p:ph idx="1"/>
          </p:nvPr>
        </p:nvSpPr>
        <p:spPr>
          <a:xfrm>
            <a:off x="-16510" y="1174750"/>
            <a:ext cx="10640060" cy="5659755"/>
          </a:xfrm>
        </p:spPr>
        <p:txBody>
          <a:bodyPr/>
          <a:p>
            <a:r>
              <a:rPr lang="en-US" sz="2800">
                <a:sym typeface="+mn-ea"/>
              </a:rPr>
              <a:t>Chuẩn bị các hồ sơ liên quan đến đơn hàng, các đơn đặt hàng, hỗ trợ bộ phận xây dựng tài liệu kỹ thuật theo các yêu cầu của khách hàng.</a:t>
            </a:r>
            <a:endParaRPr lang="en-US" sz="2800"/>
          </a:p>
          <a:p>
            <a:r>
              <a:rPr lang="en-US" sz="2800">
                <a:sym typeface="+mn-ea"/>
              </a:rPr>
              <a:t>Tư vấn và hỗ trợ sản xuất, hỗ trợ bộ phận chất lượng về mức CL của từng khách hàng, từng đơn hàng. Làm trung gian giữa bộ phận </a:t>
            </a:r>
            <a:r>
              <a:rPr lang="en-US" sz="2800">
                <a:sym typeface="+mn-ea"/>
              </a:rPr>
              <a:t>sản xuất</a:t>
            </a:r>
            <a:r>
              <a:rPr lang="en-US" sz="2800">
                <a:sym typeface="+mn-ea"/>
              </a:rPr>
              <a:t> và CL trong việc giải quyết các vấn đề liên quan đến CL để giao hàng đúng theo yêu cầu của </a:t>
            </a:r>
            <a:r>
              <a:rPr lang="en-US" sz="2800">
                <a:sym typeface="+mn-ea"/>
              </a:rPr>
              <a:t>khách hàng</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7145" y="-39370"/>
          <a:ext cx="1035685" cy="104267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7145" y="-39370"/>
                        <a:ext cx="1035685" cy="104267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29335" y="147320"/>
            <a:ext cx="10553065" cy="582930"/>
          </a:xfrm>
        </p:spPr>
        <p:txBody>
          <a:bodyPr/>
          <a:p>
            <a:r>
              <a:rPr lang="vi-VN" altLang="en-US">
                <a:sym typeface="+mn-ea"/>
              </a:rPr>
              <a:t>2.1.3 Nhiệm vụ:</a:t>
            </a:r>
            <a:endParaRPr lang="en-US"/>
          </a:p>
        </p:txBody>
      </p:sp>
      <p:sp>
        <p:nvSpPr>
          <p:cNvPr id="3" name="Content Placeholder 2"/>
          <p:cNvSpPr>
            <a:spLocks noGrp="1"/>
          </p:cNvSpPr>
          <p:nvPr>
            <p:ph idx="1"/>
          </p:nvPr>
        </p:nvSpPr>
        <p:spPr>
          <a:xfrm>
            <a:off x="267970" y="1174750"/>
            <a:ext cx="10801985" cy="4953000"/>
          </a:xfrm>
        </p:spPr>
        <p:txBody>
          <a:bodyPr/>
          <a:p>
            <a:r>
              <a:rPr lang="en-US" sz="2800">
                <a:sym typeface="+mn-ea"/>
              </a:rPr>
              <a:t>Giám sát tiến độ </a:t>
            </a:r>
            <a:r>
              <a:rPr lang="en-US" sz="2800">
                <a:sym typeface="+mn-ea"/>
              </a:rPr>
              <a:t>sản xuất</a:t>
            </a:r>
            <a:r>
              <a:rPr lang="en-US" sz="2800">
                <a:sym typeface="+mn-ea"/>
              </a:rPr>
              <a:t> đơn hàng, thương lượng với khách hàng về những vấn đề phát sinh trong </a:t>
            </a:r>
            <a:r>
              <a:rPr lang="en-US" sz="2800">
                <a:sym typeface="+mn-ea"/>
              </a:rPr>
              <a:t>sản xuất</a:t>
            </a:r>
            <a:r>
              <a:rPr lang="en-US" sz="2800">
                <a:sym typeface="+mn-ea"/>
              </a:rPr>
              <a:t> để điều chỉnh kế hoạch </a:t>
            </a:r>
            <a:r>
              <a:rPr lang="en-US" sz="2800">
                <a:sym typeface="+mn-ea"/>
              </a:rPr>
              <a:t>sản xuất</a:t>
            </a:r>
            <a:r>
              <a:rPr lang="en-US" sz="2800">
                <a:sym typeface="+mn-ea"/>
              </a:rPr>
              <a:t> hàng cho phù hợp thực tế.</a:t>
            </a:r>
            <a:endParaRPr lang="en-US" sz="2800"/>
          </a:p>
          <a:p>
            <a:r>
              <a:rPr lang="en-US" sz="2800">
                <a:sym typeface="+mn-ea"/>
              </a:rPr>
              <a:t>Hướng dẫn các thủ tục liên quan đến vận chuyển và theo dõi quá trình vận chuyển hàng hoá để giao cho khách hàng.</a:t>
            </a:r>
            <a:endParaRPr lang="en-US" sz="2800"/>
          </a:p>
          <a:p>
            <a:r>
              <a:rPr lang="en-US" sz="2800">
                <a:sym typeface="+mn-ea"/>
              </a:rPr>
              <a:t>Xây dựng và duy trì mối quan hệ đồng thuận, đoàn kết, hợp tác, giúp đỡ từ phía khách hàng – nhà cung cấp – nhà máy </a:t>
            </a:r>
            <a:r>
              <a:rPr lang="en-US" sz="2800">
                <a:sym typeface="+mn-ea"/>
              </a:rPr>
              <a:t>sản xuất</a:t>
            </a:r>
            <a:r>
              <a:rPr lang="en-US" sz="2800">
                <a:sym typeface="+mn-ea"/>
              </a:rPr>
              <a:t> để công tác quản lý đạt hiệu quả cao nhất.</a:t>
            </a:r>
            <a:endParaRPr lang="en-US" sz="2800"/>
          </a:p>
          <a:p>
            <a:pPr marL="0" indent="0">
              <a:buNone/>
            </a:pPr>
            <a:endParaRPr lang="en-US" sz="2800"/>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8415"/>
                        <a:ext cx="1035685" cy="106299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p:pic>
        <p:nvPicPr>
          <p:cNvPr id="11" name="Content Placeholder 10"/>
          <p:cNvPicPr>
            <a:picLocks noChangeAspect="1"/>
          </p:cNvPicPr>
          <p:nvPr>
            <p:ph idx="1"/>
          </p:nvPr>
        </p:nvPicPr>
        <p:blipFill>
          <a:blip r:embed="rId1"/>
          <a:stretch>
            <a:fillRect/>
          </a:stretch>
        </p:blipFill>
        <p:spPr>
          <a:xfrm>
            <a:off x="3488055" y="601345"/>
            <a:ext cx="6360160" cy="6114415"/>
          </a:xfrm>
          <a:prstGeom prst="rect">
            <a:avLst/>
          </a:prstGeom>
        </p:spPr>
      </p:pic>
      <p:sp>
        <p:nvSpPr>
          <p:cNvPr id="4" name="Title 3"/>
          <p:cNvSpPr>
            <a:spLocks noGrp="1"/>
          </p:cNvSpPr>
          <p:nvPr>
            <p:ph type="title"/>
          </p:nvPr>
        </p:nvSpPr>
        <p:spPr>
          <a:xfrm>
            <a:off x="1029335" y="18415"/>
            <a:ext cx="10972800" cy="582613"/>
          </a:xfrm>
        </p:spPr>
        <p:txBody>
          <a:bodyPr/>
          <a:p>
            <a:r>
              <a:rPr lang="vi-VN" altLang="en-US">
                <a:sym typeface="+mn-ea"/>
              </a:rPr>
              <a:t>2.1.3 Nhiệm vụ:</a:t>
            </a:r>
            <a:endParaRPr lang="en-US"/>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6350" y="18415"/>
                        <a:ext cx="1035685" cy="1062990"/>
                      </a:xfrm>
                      <a:prstGeom prst="rect">
                        <a:avLst/>
                      </a:prstGeom>
                    </p:spPr>
                  </p:pic>
                </p:oleObj>
              </mc:Fallback>
            </mc:AlternateContent>
          </a:graphicData>
        </a:graphic>
      </p:graphicFrame>
      <p:sp>
        <p:nvSpPr>
          <p:cNvPr id="10" name="Pentagon 9"/>
          <p:cNvSpPr/>
          <p:nvPr/>
        </p:nvSpPr>
        <p:spPr>
          <a:xfrm>
            <a:off x="1388746" y="2484628"/>
            <a:ext cx="2099422" cy="1888405"/>
          </a:xfrm>
          <a:prstGeom prst="homePlate">
            <a:avLst/>
          </a:prstGeom>
          <a:solidFill>
            <a:srgbClr val="800080"/>
          </a:solidFill>
        </p:spPr>
        <p:style>
          <a:lnRef idx="3">
            <a:schemeClr val="lt1"/>
          </a:lnRef>
          <a:fillRef idx="1">
            <a:schemeClr val="accent1"/>
          </a:fillRef>
          <a:effectRef idx="1">
            <a:schemeClr val="accent1"/>
          </a:effectRef>
          <a:fontRef idx="minor">
            <a:schemeClr val="lt1"/>
          </a:fontRef>
        </p:style>
        <p:txBody>
          <a:bodyPr rtlCol="0" anchor="ctr"/>
          <a:p>
            <a:pPr algn="ctr"/>
            <a:r>
              <a:rPr lang="en-US" sz="2400" b="1" dirty="0" smtClean="0">
                <a:latin typeface="Arial" panose="020B0604020202020204"/>
                <a:cs typeface="Arial" panose="020B0604020202020204"/>
              </a:rPr>
              <a:t>NHIỆM VỤ/ </a:t>
            </a:r>
            <a:r>
              <a:rPr lang="vi-VN" altLang="en-US" sz="2400" b="1" dirty="0" smtClean="0">
                <a:latin typeface="Arial" panose="020B0604020202020204"/>
                <a:cs typeface="Arial" panose="020B0604020202020204"/>
              </a:rPr>
              <a:t>DUTY</a:t>
            </a:r>
            <a:endParaRPr lang="vi-VN" altLang="en-US" sz="2400" b="1" dirty="0">
              <a:latin typeface="Arial" panose="020B0604020202020204"/>
              <a:cs typeface="Arial" panose="020B06040202020202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788285" y="190500"/>
            <a:ext cx="8794115" cy="582930"/>
          </a:xfrm>
          <a:noFill/>
        </p:spPr>
        <p:txBody>
          <a:bodyPr/>
          <a:p>
            <a:r>
              <a:rPr lang="vi-VN" altLang="en-US">
                <a:solidFill>
                  <a:schemeClr val="accent1"/>
                </a:solidFill>
                <a:effectLst>
                  <a:outerShdw blurRad="38100" dist="25400" dir="5400000" algn="ctr" rotWithShape="0">
                    <a:srgbClr val="6E747A">
                      <a:alpha val="43000"/>
                    </a:srgbClr>
                  </a:outerShdw>
                </a:effectLst>
              </a:rPr>
              <a:t>CỦNG CỐ BÀI HỌC</a:t>
            </a:r>
            <a:endParaRPr lang="vi-VN" altLang="en-US">
              <a:solidFill>
                <a:schemeClr val="accent1"/>
              </a:solidFill>
              <a:effectLst>
                <a:outerShdw blurRad="38100" dist="25400" dir="5400000" algn="ctr" rotWithShape="0">
                  <a:srgbClr val="6E747A">
                    <a:alpha val="43000"/>
                  </a:srgbClr>
                </a:outerShdw>
              </a:effectLst>
            </a:endParaRPr>
          </a:p>
        </p:txBody>
      </p:sp>
      <p:sp>
        <p:nvSpPr>
          <p:cNvPr id="3" name="Content Placeholder 2"/>
          <p:cNvSpPr>
            <a:spLocks noGrp="1"/>
          </p:cNvSpPr>
          <p:nvPr>
            <p:ph idx="1"/>
          </p:nvPr>
        </p:nvSpPr>
        <p:spPr>
          <a:xfrm>
            <a:off x="320675" y="1174750"/>
            <a:ext cx="10652760" cy="4953000"/>
          </a:xfrm>
        </p:spPr>
        <p:txBody>
          <a:bodyPr/>
          <a:p>
            <a:pPr marL="0" indent="0">
              <a:buNone/>
            </a:pPr>
            <a:r>
              <a:rPr lang="vi-VN" altLang="en-US"/>
              <a:t>1. Nêu khái niệm về quản lý đơn hàng ngành May?</a:t>
            </a:r>
            <a:endParaRPr lang="vi-VN" altLang="en-US"/>
          </a:p>
          <a:p>
            <a:pPr marL="0" indent="0">
              <a:buNone/>
            </a:pPr>
            <a:r>
              <a:rPr lang="vi-VN" altLang="en-US"/>
              <a:t>2. </a:t>
            </a:r>
            <a:r>
              <a:rPr lang="vi-VN" altLang="en-US">
                <a:sym typeface="+mn-ea"/>
              </a:rPr>
              <a:t>Nêu vai trò của nhân viên quản lý đơn hàng ngành May?</a:t>
            </a:r>
            <a:endParaRPr lang="vi-VN" altLang="en-US">
              <a:sym typeface="+mn-ea"/>
            </a:endParaRPr>
          </a:p>
          <a:p>
            <a:pPr marL="0" indent="0">
              <a:buNone/>
            </a:pPr>
            <a:r>
              <a:rPr lang="vi-VN" altLang="en-US"/>
              <a:t>3.</a:t>
            </a:r>
            <a:r>
              <a:rPr lang="vi-VN" altLang="en-US">
                <a:sym typeface="+mn-ea"/>
              </a:rPr>
              <a:t>Nêu nhiệm vụ của nhân viên quản lý đơn hàng ngành May?</a:t>
            </a:r>
            <a:endParaRPr lang="vi-VN" altLang="en-US"/>
          </a:p>
        </p:txBody>
      </p:sp>
      <p:graphicFrame>
        <p:nvGraphicFramePr>
          <p:cNvPr id="7" name="Object 6"/>
          <p:cNvGraphicFramePr/>
          <p:nvPr/>
        </p:nvGraphicFramePr>
        <p:xfrm>
          <a:off x="-6350" y="-13970"/>
          <a:ext cx="1014730" cy="105283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3970"/>
                        <a:ext cx="1014730" cy="105283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Picture 2"/>
          <p:cNvPicPr>
            <a:picLocks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4168</Words>
  <Application>WPS Presentation</Application>
  <PresentationFormat>Widescreen</PresentationFormat>
  <Paragraphs>100</Paragraphs>
  <Slides>16</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10</vt:i4>
      </vt:variant>
      <vt:variant>
        <vt:lpstr>幻灯片标题</vt:lpstr>
      </vt:variant>
      <vt:variant>
        <vt:i4>16</vt:i4>
      </vt:variant>
    </vt:vector>
  </HeadingPairs>
  <TitlesOfParts>
    <vt:vector size="34" baseType="lpstr">
      <vt:lpstr>Arial</vt:lpstr>
      <vt:lpstr>SimSun</vt:lpstr>
      <vt:lpstr>Wingdings</vt:lpstr>
      <vt:lpstr>Arial</vt:lpstr>
      <vt:lpstr>Microsoft YaHei</vt:lpstr>
      <vt:lpstr>Arial Unicode MS</vt:lpstr>
      <vt:lpstr>Calibri</vt:lpstr>
      <vt:lpstr>Blue Waves</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PowerPoint 演示文稿</vt:lpstr>
      <vt:lpstr>Chương 1 : TỔNG QUAN VỀ CÔNG TÁC QUẢN LÝ ĐƠN HÀNG NGÀNH MAY</vt:lpstr>
      <vt:lpstr>1.1 MỤC TIÊU</vt:lpstr>
      <vt:lpstr>2.1 KHÁI QUÁT CHUNG VỀ QUẢN LÝ ĐƠN HÀNG NGÀNH MAY </vt:lpstr>
      <vt:lpstr>2.1.1 Khái niệm:</vt:lpstr>
      <vt:lpstr>PowerPoint 演示文稿</vt:lpstr>
      <vt:lpstr>2.1.2 Vai trò:</vt:lpstr>
      <vt:lpstr>2.1.2 Vai trò:</vt:lpstr>
      <vt:lpstr>2.1.2 Vai trò:</vt:lpstr>
      <vt:lpstr>2.1.3 Nhiệm vụ:</vt:lpstr>
      <vt:lpstr>2.1.3 Nhiệm vụ:</vt:lpstr>
      <vt:lpstr>2.1.3 Nhiệm vụ:</vt:lpstr>
      <vt:lpstr>2.1.3 Nhiệm vụ:</vt:lpstr>
      <vt:lpstr>2.1.3 Nhiệm vụ:</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28</cp:revision>
  <dcterms:created xsi:type="dcterms:W3CDTF">2020-03-24T07:37:00Z</dcterms:created>
  <dcterms:modified xsi:type="dcterms:W3CDTF">2020-03-25T12:32:12Z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